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4" r:id="rId7"/>
    <p:sldId id="260" r:id="rId8"/>
    <p:sldId id="261" r:id="rId9"/>
    <p:sldId id="262"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46" y="-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Chapter three</a:t>
            </a:r>
            <a:endParaRPr lang="en-US" b="1" dirty="0"/>
          </a:p>
        </p:txBody>
      </p:sp>
      <p:sp>
        <p:nvSpPr>
          <p:cNvPr id="3" name="Subtitle 2"/>
          <p:cNvSpPr>
            <a:spLocks noGrp="1"/>
          </p:cNvSpPr>
          <p:nvPr>
            <p:ph type="subTitle" idx="1"/>
          </p:nvPr>
        </p:nvSpPr>
        <p:spPr/>
        <p:txBody>
          <a:bodyPr/>
          <a:lstStyle/>
          <a:p>
            <a:r>
              <a:rPr lang="en-US" b="1" dirty="0" smtClean="0">
                <a:solidFill>
                  <a:schemeClr val="tx1"/>
                </a:solidFill>
              </a:rPr>
              <a:t>Cost of capital</a:t>
            </a:r>
            <a:endParaRPr lang="en-US" b="1" dirty="0">
              <a:solidFill>
                <a:schemeClr val="tx1"/>
              </a:solidFill>
            </a:endParaRPr>
          </a:p>
        </p:txBody>
      </p:sp>
    </p:spTree>
    <p:extLst>
      <p:ext uri="{BB962C8B-B14F-4D97-AF65-F5344CB8AC3E}">
        <p14:creationId xmlns:p14="http://schemas.microsoft.com/office/powerpoint/2010/main" val="4073844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sz="2400" b="1" dirty="0">
                <a:solidFill>
                  <a:srgbClr val="FF0000"/>
                </a:solidFill>
              </a:rPr>
              <a:t>Cost of Retained Earnings</a:t>
            </a:r>
            <a:r>
              <a:rPr lang="en-US" sz="2400" dirty="0"/>
              <a:t>, </a:t>
            </a:r>
            <a:r>
              <a:rPr lang="en-US" sz="2400" dirty="0" err="1"/>
              <a:t>rs</a:t>
            </a:r>
            <a:r>
              <a:rPr lang="en-US" sz="2400" dirty="0"/>
              <a:t> The rate of return required by </a:t>
            </a:r>
            <a:r>
              <a:rPr lang="en-US" sz="2400" dirty="0" smtClean="0"/>
              <a:t>stockholders </a:t>
            </a:r>
            <a:r>
              <a:rPr lang="en-US" sz="2400" dirty="0"/>
              <a:t>on a firm’s common stock</a:t>
            </a:r>
            <a:r>
              <a:rPr lang="en-US" sz="2400" dirty="0" smtClean="0"/>
              <a:t>.</a:t>
            </a:r>
          </a:p>
          <a:p>
            <a:r>
              <a:rPr lang="en-US" sz="2400" dirty="0" smtClean="0"/>
              <a:t> </a:t>
            </a:r>
            <a:r>
              <a:rPr lang="en-US" sz="2400" b="1" dirty="0">
                <a:solidFill>
                  <a:srgbClr val="FF0000"/>
                </a:solidFill>
              </a:rPr>
              <a:t>Cost of New Common Stock</a:t>
            </a:r>
            <a:r>
              <a:rPr lang="en-US" sz="2400" dirty="0"/>
              <a:t>, re The cost of external equity; based on the cost of retained </a:t>
            </a:r>
            <a:r>
              <a:rPr lang="en-US" sz="2400" dirty="0" smtClean="0"/>
              <a:t>earnings</a:t>
            </a:r>
            <a:r>
              <a:rPr lang="en-US" sz="2400" dirty="0"/>
              <a:t>, but increased for flotation </a:t>
            </a:r>
            <a:r>
              <a:rPr lang="en-US" sz="2400" dirty="0" smtClean="0"/>
              <a:t>costs</a:t>
            </a:r>
          </a:p>
          <a:p>
            <a:r>
              <a:rPr lang="en-US" sz="2400" dirty="0"/>
              <a:t>if a stock is in equilibrium, its required rate of return, </a:t>
            </a:r>
            <a:r>
              <a:rPr lang="en-US" sz="2400" dirty="0" err="1"/>
              <a:t>rs</a:t>
            </a:r>
            <a:r>
              <a:rPr lang="en-US" sz="2400" dirty="0"/>
              <a:t>, must be equal to its expected rate of return, </a:t>
            </a:r>
            <a:r>
              <a:rPr lang="en-US" sz="2400" dirty="0" err="1"/>
              <a:t>rˆs</a:t>
            </a:r>
            <a:r>
              <a:rPr lang="en-US" sz="2400" dirty="0"/>
              <a:t>. Further, its required return is equal to a risk-free rate, </a:t>
            </a:r>
            <a:r>
              <a:rPr lang="en-US" sz="2400" dirty="0" err="1"/>
              <a:t>rRF</a:t>
            </a:r>
            <a:r>
              <a:rPr lang="en-US" sz="2400" dirty="0"/>
              <a:t>, plus a risk premium, RP, whereas the expected return on the stock is its dividend yield, D1/P0, plus its expected growth rate, g. Thus, we can write out the following equation and then estimate </a:t>
            </a:r>
            <a:r>
              <a:rPr lang="en-US" sz="2400" dirty="0" err="1"/>
              <a:t>rs</a:t>
            </a:r>
            <a:r>
              <a:rPr lang="en-US" sz="2400" dirty="0"/>
              <a:t> using the left or the right term, or both</a:t>
            </a:r>
            <a:r>
              <a:rPr lang="en-US" sz="2400" dirty="0" smtClean="0"/>
              <a:t>:</a:t>
            </a:r>
          </a:p>
          <a:p>
            <a:endParaRPr lang="en-US" sz="2400" dirty="0" smtClean="0"/>
          </a:p>
          <a:p>
            <a:endParaRPr lang="en-US" sz="24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5181600"/>
            <a:ext cx="5555461" cy="731583"/>
          </a:xfrm>
          <a:prstGeom prst="rect">
            <a:avLst/>
          </a:prstGeom>
        </p:spPr>
      </p:pic>
    </p:spTree>
    <p:extLst>
      <p:ext uri="{BB962C8B-B14F-4D97-AF65-F5344CB8AC3E}">
        <p14:creationId xmlns:p14="http://schemas.microsoft.com/office/powerpoint/2010/main" val="191068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Another method for estimating g involves first forecasting the firm’s average future dividend payout ratio and its complement, the retention rate, and then multiplying the retention rate by the company’s average expected future rate of return on equity (ROE</a:t>
            </a:r>
            <a:r>
              <a:rPr lang="en-US" dirty="0" smtClean="0"/>
              <a:t>):</a:t>
            </a:r>
          </a:p>
          <a:p>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4267200"/>
            <a:ext cx="7239000" cy="762000"/>
          </a:xfrm>
          <a:prstGeom prst="rect">
            <a:avLst/>
          </a:prstGeom>
        </p:spPr>
      </p:pic>
    </p:spTree>
    <p:extLst>
      <p:ext uri="{BB962C8B-B14F-4D97-AF65-F5344CB8AC3E}">
        <p14:creationId xmlns:p14="http://schemas.microsoft.com/office/powerpoint/2010/main" val="4033770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Factors that affect WACC</a:t>
            </a:r>
            <a:endParaRPr lang="en-US" b="1"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b="1" u="sng" dirty="0"/>
              <a:t>Factors the Firm Cannot Control </a:t>
            </a:r>
            <a:endParaRPr lang="en-US" b="1" u="sng" dirty="0" smtClean="0"/>
          </a:p>
          <a:p>
            <a:pPr marL="0" indent="0">
              <a:buNone/>
            </a:pPr>
            <a:r>
              <a:rPr lang="en-US" dirty="0" smtClean="0"/>
              <a:t>The </a:t>
            </a:r>
            <a:r>
              <a:rPr lang="en-US" dirty="0"/>
              <a:t>two most important factors that are beyond a firm’s direct control are </a:t>
            </a:r>
            <a:r>
              <a:rPr lang="en-US" b="1" i="1" u="sng" dirty="0" smtClean="0">
                <a:solidFill>
                  <a:srgbClr val="FF0000"/>
                </a:solidFill>
              </a:rPr>
              <a:t>interest </a:t>
            </a:r>
            <a:r>
              <a:rPr lang="en-US" b="1" i="1" u="sng" dirty="0">
                <a:solidFill>
                  <a:srgbClr val="FF0000"/>
                </a:solidFill>
              </a:rPr>
              <a:t>rates and tax rates. </a:t>
            </a:r>
            <a:r>
              <a:rPr lang="en-US" dirty="0"/>
              <a:t>If interest rates in the economy rise, the cost of debt increases because firms will have to pay bondholders more when they </a:t>
            </a:r>
            <a:r>
              <a:rPr lang="en-US" dirty="0" smtClean="0"/>
              <a:t>borrow.</a:t>
            </a:r>
          </a:p>
          <a:p>
            <a:pPr marL="0" indent="0">
              <a:buNone/>
            </a:pPr>
            <a:r>
              <a:rPr lang="en-US" dirty="0"/>
              <a:t>Tax rates are used in the calculation of the component cost of debt and thus they have an important effect on the cost of capital. </a:t>
            </a:r>
            <a:endParaRPr lang="en-US" dirty="0" smtClean="0"/>
          </a:p>
          <a:p>
            <a:pPr marL="0" indent="0">
              <a:buNone/>
            </a:pPr>
            <a:r>
              <a:rPr lang="en-US" dirty="0" smtClean="0"/>
              <a:t>Taxes </a:t>
            </a:r>
            <a:r>
              <a:rPr lang="en-US" dirty="0"/>
              <a:t>also affect the cost of capital in other less apparent ways. For example, the recent lowering of tax rates on dividends and capital gains relative to rates on interest income makes stocks relatively attractive, and that reduces the relative cost of equity and thus the WACC.</a:t>
            </a:r>
          </a:p>
        </p:txBody>
      </p:sp>
    </p:spTree>
    <p:extLst>
      <p:ext uri="{BB962C8B-B14F-4D97-AF65-F5344CB8AC3E}">
        <p14:creationId xmlns:p14="http://schemas.microsoft.com/office/powerpoint/2010/main" val="4255342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r>
              <a:rPr lang="en-US" b="1" u="sng" dirty="0"/>
              <a:t>Factors the Firm Can Control </a:t>
            </a:r>
            <a:endParaRPr lang="en-US" b="1" u="sng" dirty="0" smtClean="0"/>
          </a:p>
          <a:p>
            <a:pPr marL="0" indent="0">
              <a:buNone/>
            </a:pPr>
            <a:r>
              <a:rPr lang="en-US" dirty="0" smtClean="0"/>
              <a:t>A firm </a:t>
            </a:r>
            <a:r>
              <a:rPr lang="en-US" dirty="0"/>
              <a:t>can directly affect its cost of capital in three primary ways: </a:t>
            </a:r>
            <a:endParaRPr lang="en-US" dirty="0" smtClean="0"/>
          </a:p>
          <a:p>
            <a:pPr marL="514350" indent="-514350">
              <a:buAutoNum type="arabicParenBoth"/>
            </a:pPr>
            <a:r>
              <a:rPr lang="en-US" dirty="0" smtClean="0"/>
              <a:t>by </a:t>
            </a:r>
            <a:r>
              <a:rPr lang="en-US" dirty="0"/>
              <a:t>changing its capital </a:t>
            </a:r>
            <a:r>
              <a:rPr lang="en-US" dirty="0" smtClean="0"/>
              <a:t>structure.</a:t>
            </a:r>
            <a:endParaRPr lang="en-US" dirty="0"/>
          </a:p>
          <a:p>
            <a:pPr marL="514350" indent="-514350">
              <a:buAutoNum type="arabicParenBoth"/>
            </a:pPr>
            <a:r>
              <a:rPr lang="en-US" dirty="0" smtClean="0"/>
              <a:t> </a:t>
            </a:r>
            <a:r>
              <a:rPr lang="en-US" dirty="0"/>
              <a:t>by changing its dividend </a:t>
            </a:r>
            <a:r>
              <a:rPr lang="en-US" dirty="0" smtClean="0"/>
              <a:t>payout.</a:t>
            </a:r>
          </a:p>
          <a:p>
            <a:pPr marL="514350" indent="-514350">
              <a:buAutoNum type="arabicParenBoth"/>
            </a:pPr>
            <a:r>
              <a:rPr lang="en-US" dirty="0" smtClean="0"/>
              <a:t>by </a:t>
            </a:r>
            <a:r>
              <a:rPr lang="en-US" dirty="0"/>
              <a:t>altering its capital budgeting decision rules to accept projects with more or less risk than in the past.</a:t>
            </a:r>
          </a:p>
        </p:txBody>
      </p:sp>
    </p:spTree>
    <p:extLst>
      <p:ext uri="{BB962C8B-B14F-4D97-AF65-F5344CB8AC3E}">
        <p14:creationId xmlns:p14="http://schemas.microsoft.com/office/powerpoint/2010/main" val="1037174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marL="0" marR="0">
              <a:lnSpc>
                <a:spcPct val="150000"/>
              </a:lnSpc>
              <a:spcBef>
                <a:spcPts val="0"/>
              </a:spcBef>
              <a:spcAft>
                <a:spcPts val="1000"/>
              </a:spcAft>
            </a:pPr>
            <a:r>
              <a:rPr lang="en-US" dirty="0">
                <a:latin typeface="Times New Roman"/>
                <a:ea typeface="Times New Roman"/>
                <a:cs typeface="Arial"/>
              </a:rPr>
              <a:t>Types of capital firm’s use.</a:t>
            </a:r>
            <a:endParaRPr lang="en-US" sz="2400" dirty="0">
              <a:ea typeface="Times New Roman"/>
              <a:cs typeface="Arial"/>
            </a:endParaRPr>
          </a:p>
          <a:p>
            <a:pPr lvl="0">
              <a:lnSpc>
                <a:spcPct val="150000"/>
              </a:lnSpc>
              <a:spcBef>
                <a:spcPts val="0"/>
              </a:spcBef>
              <a:buFont typeface="+mj-lt"/>
              <a:buAutoNum type="arabicPeriod"/>
            </a:pPr>
            <a:r>
              <a:rPr lang="en-US" dirty="0">
                <a:latin typeface="Times New Roman"/>
                <a:ea typeface="Times New Roman"/>
                <a:cs typeface="Arial"/>
              </a:rPr>
              <a:t>Debt </a:t>
            </a:r>
            <a:endParaRPr lang="en-US" dirty="0" smtClean="0">
              <a:latin typeface="Times New Roman"/>
              <a:ea typeface="Times New Roman"/>
              <a:cs typeface="Arial"/>
            </a:endParaRPr>
          </a:p>
          <a:p>
            <a:pPr lvl="0">
              <a:lnSpc>
                <a:spcPct val="150000"/>
              </a:lnSpc>
              <a:spcBef>
                <a:spcPts val="0"/>
              </a:spcBef>
              <a:buFont typeface="+mj-lt"/>
              <a:buAutoNum type="arabicPeriod"/>
            </a:pPr>
            <a:r>
              <a:rPr lang="en-US" dirty="0" smtClean="0">
                <a:latin typeface="Times New Roman"/>
                <a:ea typeface="Times New Roman"/>
                <a:cs typeface="Arial"/>
              </a:rPr>
              <a:t>preferred </a:t>
            </a:r>
            <a:r>
              <a:rPr lang="en-US" dirty="0">
                <a:latin typeface="Times New Roman"/>
                <a:ea typeface="Times New Roman"/>
                <a:cs typeface="Arial"/>
              </a:rPr>
              <a:t>stock. </a:t>
            </a:r>
            <a:endParaRPr lang="en-US" sz="2400" dirty="0">
              <a:ea typeface="Times New Roman"/>
              <a:cs typeface="Arial"/>
            </a:endParaRPr>
          </a:p>
          <a:p>
            <a:pPr lvl="0">
              <a:lnSpc>
                <a:spcPct val="150000"/>
              </a:lnSpc>
              <a:spcBef>
                <a:spcPts val="0"/>
              </a:spcBef>
              <a:buFont typeface="+mj-lt"/>
              <a:buAutoNum type="arabicPeriod"/>
            </a:pPr>
            <a:r>
              <a:rPr lang="en-US" dirty="0">
                <a:latin typeface="Times New Roman"/>
                <a:ea typeface="Times New Roman"/>
                <a:cs typeface="Arial"/>
              </a:rPr>
              <a:t>The third type of capital, common equity, is provided by the company’s common stockholders, and it is raised in two ways: (1) by issuing new common stock and (2) by retaining earnings (that is, by not paying out all of their earnings as dividends). Equity raised by selling newly issued stock is called external equity, while retained earnings are called internal equity</a:t>
            </a:r>
            <a:endParaRPr lang="en-US" sz="2400" dirty="0">
              <a:ea typeface="Times New Roman"/>
              <a:cs typeface="Arial"/>
            </a:endParaRPr>
          </a:p>
          <a:p>
            <a:pPr lvl="0">
              <a:lnSpc>
                <a:spcPct val="150000"/>
              </a:lnSpc>
              <a:spcBef>
                <a:spcPts val="0"/>
              </a:spcBef>
              <a:spcAft>
                <a:spcPts val="1000"/>
              </a:spcAft>
              <a:buFont typeface="+mj-lt"/>
              <a:buAutoNum type="arabicPeriod"/>
            </a:pPr>
            <a:r>
              <a:rPr lang="en-US" dirty="0">
                <a:latin typeface="Times New Roman"/>
                <a:ea typeface="Times New Roman"/>
                <a:cs typeface="Arial"/>
              </a:rPr>
              <a:t> A firm’s overall cost of capital is an average of the costs of the various types of funds it uses. </a:t>
            </a:r>
            <a:endParaRPr lang="en-US" sz="2400" dirty="0">
              <a:ea typeface="Times New Roman"/>
              <a:cs typeface="Arial"/>
            </a:endParaRPr>
          </a:p>
          <a:p>
            <a:endParaRPr lang="en-US" dirty="0"/>
          </a:p>
        </p:txBody>
      </p:sp>
    </p:spTree>
    <p:extLst>
      <p:ext uri="{BB962C8B-B14F-4D97-AF65-F5344CB8AC3E}">
        <p14:creationId xmlns:p14="http://schemas.microsoft.com/office/powerpoint/2010/main" val="400656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capital</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05688"/>
            <a:ext cx="8686800" cy="4347512"/>
          </a:xfrm>
        </p:spPr>
      </p:pic>
    </p:spTree>
    <p:extLst>
      <p:ext uri="{BB962C8B-B14F-4D97-AF65-F5344CB8AC3E}">
        <p14:creationId xmlns:p14="http://schemas.microsoft.com/office/powerpoint/2010/main" val="241300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55000" lnSpcReduction="20000"/>
          </a:bodyPr>
          <a:lstStyle/>
          <a:p>
            <a:pPr marL="0" marR="0">
              <a:lnSpc>
                <a:spcPct val="150000"/>
              </a:lnSpc>
              <a:spcBef>
                <a:spcPts val="0"/>
              </a:spcBef>
              <a:spcAft>
                <a:spcPts val="1000"/>
              </a:spcAft>
            </a:pPr>
            <a:r>
              <a:rPr lang="en-US" b="1" dirty="0">
                <a:latin typeface="Times New Roman"/>
                <a:ea typeface="Times New Roman"/>
                <a:cs typeface="Arial"/>
              </a:rPr>
              <a:t>Capital Component</a:t>
            </a:r>
            <a:r>
              <a:rPr lang="en-US" dirty="0">
                <a:latin typeface="Times New Roman"/>
                <a:ea typeface="Times New Roman"/>
                <a:cs typeface="Arial"/>
              </a:rPr>
              <a:t>: One of the types of capital used by firms to raise funds</a:t>
            </a:r>
            <a:endParaRPr lang="en-US" sz="2400" dirty="0">
              <a:ea typeface="Times New Roman"/>
              <a:cs typeface="Arial"/>
            </a:endParaRPr>
          </a:p>
          <a:p>
            <a:pPr marL="0" marR="0">
              <a:lnSpc>
                <a:spcPct val="150000"/>
              </a:lnSpc>
              <a:spcBef>
                <a:spcPts val="0"/>
              </a:spcBef>
              <a:spcAft>
                <a:spcPts val="1000"/>
              </a:spcAft>
            </a:pPr>
            <a:r>
              <a:rPr lang="en-US" b="1" dirty="0" err="1">
                <a:latin typeface="Times New Roman"/>
                <a:ea typeface="Times New Roman"/>
                <a:cs typeface="Arial"/>
              </a:rPr>
              <a:t>rd</a:t>
            </a:r>
            <a:r>
              <a:rPr lang="en-US" dirty="0">
                <a:latin typeface="Times New Roman"/>
                <a:ea typeface="Times New Roman"/>
                <a:cs typeface="Arial"/>
              </a:rPr>
              <a:t> =interest rate on the firm’s new debt =before-tax component cost of debt.</a:t>
            </a:r>
            <a:endParaRPr lang="en-US" sz="2400" dirty="0">
              <a:ea typeface="Times New Roman"/>
              <a:cs typeface="Arial"/>
            </a:endParaRPr>
          </a:p>
          <a:p>
            <a:pPr marL="0" marR="0">
              <a:lnSpc>
                <a:spcPct val="150000"/>
              </a:lnSpc>
              <a:spcBef>
                <a:spcPts val="0"/>
              </a:spcBef>
              <a:spcAft>
                <a:spcPts val="1000"/>
              </a:spcAft>
              <a:tabLst>
                <a:tab pos="920750" algn="l"/>
              </a:tabLst>
            </a:pPr>
            <a:r>
              <a:rPr lang="en-US" b="1" dirty="0" err="1">
                <a:latin typeface="Times New Roman"/>
                <a:ea typeface="Times New Roman"/>
                <a:cs typeface="Arial"/>
              </a:rPr>
              <a:t>rd</a:t>
            </a:r>
            <a:r>
              <a:rPr lang="en-US" b="1" dirty="0">
                <a:latin typeface="Times New Roman"/>
                <a:ea typeface="Times New Roman"/>
                <a:cs typeface="Arial"/>
              </a:rPr>
              <a:t> (1 -T) </a:t>
            </a:r>
            <a:r>
              <a:rPr lang="en-US" dirty="0">
                <a:latin typeface="Times New Roman"/>
                <a:ea typeface="Times New Roman"/>
                <a:cs typeface="Arial"/>
              </a:rPr>
              <a:t>=after-tax component cost of debt, where T is the firm’s marginal tax </a:t>
            </a:r>
            <a:r>
              <a:rPr lang="en-US" dirty="0" smtClean="0">
                <a:latin typeface="Times New Roman"/>
                <a:ea typeface="Times New Roman"/>
                <a:cs typeface="Arial"/>
              </a:rPr>
              <a:t>rate.</a:t>
            </a:r>
          </a:p>
          <a:p>
            <a:pPr marL="0" marR="0">
              <a:lnSpc>
                <a:spcPct val="150000"/>
              </a:lnSpc>
              <a:spcBef>
                <a:spcPts val="0"/>
              </a:spcBef>
              <a:spcAft>
                <a:spcPts val="1000"/>
              </a:spcAft>
              <a:tabLst>
                <a:tab pos="920750" algn="l"/>
              </a:tabLst>
            </a:pPr>
            <a:r>
              <a:rPr lang="en-US" b="1" dirty="0" smtClean="0">
                <a:latin typeface="Times New Roman"/>
                <a:ea typeface="Times New Roman"/>
                <a:cs typeface="Arial"/>
              </a:rPr>
              <a:t>Rd </a:t>
            </a:r>
            <a:r>
              <a:rPr lang="en-US" b="1" dirty="0">
                <a:latin typeface="Times New Roman"/>
                <a:ea typeface="Times New Roman"/>
                <a:cs typeface="Arial"/>
              </a:rPr>
              <a:t>(1 -T) </a:t>
            </a:r>
            <a:r>
              <a:rPr lang="en-US" dirty="0">
                <a:latin typeface="Times New Roman"/>
                <a:ea typeface="Times New Roman"/>
                <a:cs typeface="Arial"/>
              </a:rPr>
              <a:t>is the debt cost used to calculate the weighted average cost of capital. The after-tax cost of debt is lower than the before-tax cost because interest is deductible for tax purposes.</a:t>
            </a:r>
            <a:endParaRPr lang="en-US" sz="2400" dirty="0">
              <a:ea typeface="Times New Roman"/>
              <a:cs typeface="Arial"/>
            </a:endParaRPr>
          </a:p>
          <a:p>
            <a:pPr marL="0" marR="0">
              <a:lnSpc>
                <a:spcPct val="150000"/>
              </a:lnSpc>
              <a:spcBef>
                <a:spcPts val="0"/>
              </a:spcBef>
              <a:spcAft>
                <a:spcPts val="1000"/>
              </a:spcAft>
              <a:tabLst>
                <a:tab pos="920750" algn="l"/>
              </a:tabLst>
            </a:pPr>
            <a:r>
              <a:rPr lang="en-US" b="1" dirty="0">
                <a:latin typeface="Times New Roman"/>
                <a:ea typeface="Times New Roman"/>
                <a:cs typeface="Arial"/>
              </a:rPr>
              <a:t>r p</a:t>
            </a:r>
            <a:r>
              <a:rPr lang="en-US" dirty="0">
                <a:latin typeface="Times New Roman"/>
                <a:ea typeface="Times New Roman"/>
                <a:cs typeface="Arial"/>
              </a:rPr>
              <a:t> =component cost of preferred stock. Preferred dividends are not deductible, hence the before and after-tax costs of preferred are equal.</a:t>
            </a:r>
            <a:endParaRPr lang="en-US" sz="2400" dirty="0">
              <a:ea typeface="Times New Roman"/>
              <a:cs typeface="Arial"/>
            </a:endParaRPr>
          </a:p>
          <a:p>
            <a:pPr marL="0" marR="0">
              <a:lnSpc>
                <a:spcPct val="150000"/>
              </a:lnSpc>
              <a:spcBef>
                <a:spcPts val="0"/>
              </a:spcBef>
              <a:spcAft>
                <a:spcPts val="1000"/>
              </a:spcAft>
              <a:tabLst>
                <a:tab pos="920750" algn="l"/>
              </a:tabLst>
            </a:pPr>
            <a:r>
              <a:rPr lang="en-US" b="1" dirty="0">
                <a:latin typeface="Times New Roman"/>
                <a:ea typeface="Times New Roman"/>
                <a:cs typeface="Arial"/>
              </a:rPr>
              <a:t>r s</a:t>
            </a:r>
            <a:r>
              <a:rPr lang="en-US" dirty="0">
                <a:latin typeface="Times New Roman"/>
                <a:ea typeface="Times New Roman"/>
                <a:cs typeface="Arial"/>
              </a:rPr>
              <a:t> =component cost of common equity raised by retaining earnings, or internal equity. </a:t>
            </a:r>
            <a:endParaRPr lang="en-US" sz="2400" dirty="0">
              <a:ea typeface="Times New Roman"/>
              <a:cs typeface="Arial"/>
            </a:endParaRPr>
          </a:p>
          <a:p>
            <a:pPr marL="0" marR="0">
              <a:lnSpc>
                <a:spcPct val="150000"/>
              </a:lnSpc>
              <a:spcBef>
                <a:spcPts val="0"/>
              </a:spcBef>
              <a:spcAft>
                <a:spcPts val="1000"/>
              </a:spcAft>
              <a:tabLst>
                <a:tab pos="920750" algn="l"/>
              </a:tabLst>
            </a:pPr>
            <a:r>
              <a:rPr lang="en-US" b="1" dirty="0">
                <a:latin typeface="Times New Roman"/>
                <a:ea typeface="Times New Roman"/>
                <a:cs typeface="Arial"/>
              </a:rPr>
              <a:t>r e </a:t>
            </a:r>
            <a:r>
              <a:rPr lang="en-US" dirty="0">
                <a:latin typeface="Times New Roman"/>
                <a:ea typeface="Times New Roman"/>
                <a:cs typeface="Arial"/>
              </a:rPr>
              <a:t>=component cost of external equity, or common equity raised by issuing new stock.</a:t>
            </a:r>
            <a:endParaRPr lang="en-US" sz="2400" dirty="0">
              <a:ea typeface="Times New Roman"/>
              <a:cs typeface="Arial"/>
            </a:endParaRPr>
          </a:p>
          <a:p>
            <a:endParaRPr lang="en-US" dirty="0"/>
          </a:p>
        </p:txBody>
      </p:sp>
    </p:spTree>
    <p:extLst>
      <p:ext uri="{BB962C8B-B14F-4D97-AF65-F5344CB8AC3E}">
        <p14:creationId xmlns:p14="http://schemas.microsoft.com/office/powerpoint/2010/main" val="11405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52400"/>
                <a:ext cx="8229600" cy="5973763"/>
              </a:xfrm>
            </p:spPr>
            <p:txBody>
              <a:bodyPr>
                <a:normAutofit fontScale="85000" lnSpcReduction="20000"/>
              </a:bodyPr>
              <a:lstStyle/>
              <a:p>
                <a:pPr marL="0" marR="0">
                  <a:lnSpc>
                    <a:spcPct val="150000"/>
                  </a:lnSpc>
                  <a:spcBef>
                    <a:spcPts val="0"/>
                  </a:spcBef>
                  <a:spcAft>
                    <a:spcPts val="1000"/>
                  </a:spcAft>
                  <a:tabLst>
                    <a:tab pos="920750" algn="l"/>
                  </a:tabLst>
                </a:pPr>
                <a:r>
                  <a:rPr lang="en-US" b="1" dirty="0">
                    <a:latin typeface="Times New Roman"/>
                    <a:ea typeface="Times New Roman"/>
                    <a:cs typeface="Arial"/>
                  </a:rPr>
                  <a:t>Target (Optimal) Capital Structure: </a:t>
                </a:r>
                <a:r>
                  <a:rPr lang="en-US" dirty="0">
                    <a:effectLst/>
                    <a:latin typeface="Times New Roman"/>
                    <a:ea typeface="Times New Roman"/>
                    <a:cs typeface="Arial"/>
                  </a:rPr>
                  <a:t>The percentages of debt, preferred stock, and common equity that will maximize the firm’s stock price.</a:t>
                </a:r>
                <a:endParaRPr lang="en-US" sz="2400" dirty="0">
                  <a:ea typeface="Times New Roman"/>
                  <a:cs typeface="Arial"/>
                </a:endParaRPr>
              </a:p>
              <a:p>
                <a:pPr marL="0" marR="0">
                  <a:lnSpc>
                    <a:spcPct val="150000"/>
                  </a:lnSpc>
                  <a:spcBef>
                    <a:spcPts val="0"/>
                  </a:spcBef>
                  <a:spcAft>
                    <a:spcPts val="1000"/>
                  </a:spcAft>
                  <a:tabLst>
                    <a:tab pos="920750" algn="l"/>
                  </a:tabLst>
                </a:pPr>
                <a:r>
                  <a:rPr lang="en-US" dirty="0">
                    <a:effectLst/>
                    <a:latin typeface="Times New Roman"/>
                    <a:ea typeface="Times New Roman"/>
                    <a:cs typeface="Arial"/>
                  </a:rPr>
                  <a:t>Each firm has an optimal  capital structure, defined as the mix of debt, preferred, and common equity that causes its stock price to be maximized. </a:t>
                </a:r>
                <a:r>
                  <a:rPr lang="en-US" b="1" dirty="0" smtClean="0">
                    <a:effectLst/>
                    <a:latin typeface="Times New Roman"/>
                    <a:ea typeface="Times New Roman"/>
                    <a:cs typeface="Arial"/>
                  </a:rPr>
                  <a:t>Weighted </a:t>
                </a:r>
                <a:r>
                  <a:rPr lang="en-US" b="1" dirty="0">
                    <a:effectLst/>
                    <a:latin typeface="Times New Roman"/>
                    <a:ea typeface="Times New Roman"/>
                    <a:cs typeface="Arial"/>
                  </a:rPr>
                  <a:t>Average Cost of Capital (WACC):</a:t>
                </a:r>
                <a:r>
                  <a:rPr lang="en-US" dirty="0">
                    <a:effectLst/>
                    <a:latin typeface="Times New Roman"/>
                    <a:ea typeface="Times New Roman"/>
                    <a:cs typeface="Arial"/>
                  </a:rPr>
                  <a:t> A weighted average of the component costs of debt, preferred stock, and common equity.</a:t>
                </a:r>
                <a:endParaRPr lang="en-US" sz="2400" dirty="0">
                  <a:ea typeface="Times New Roman"/>
                  <a:cs typeface="Arial"/>
                </a:endParaRPr>
              </a:p>
              <a:p>
                <a:pPr marL="0" marR="0">
                  <a:lnSpc>
                    <a:spcPct val="150000"/>
                  </a:lnSpc>
                  <a:spcBef>
                    <a:spcPts val="0"/>
                  </a:spcBef>
                  <a:spcAft>
                    <a:spcPts val="1000"/>
                  </a:spcAft>
                  <a:tabLst>
                    <a:tab pos="920750" algn="l"/>
                  </a:tabLst>
                </a:pPr>
                <a14:m>
                  <m:oMath xmlns:m="http://schemas.openxmlformats.org/officeDocument/2006/math">
                    <m:sSup>
                      <m:sSupPr>
                        <m:ctrlPr>
                          <a:rPr lang="en-US" i="1">
                            <a:effectLst/>
                            <a:latin typeface="Cambria Math" panose="02040503050406030204" pitchFamily="18" charset="0"/>
                            <a:ea typeface="Times New Roman"/>
                            <a:cs typeface="Times New Roman"/>
                          </a:rPr>
                        </m:ctrlPr>
                      </m:sSupPr>
                      <m:e>
                        <m:d>
                          <m:dPr>
                            <m:ctrlPr>
                              <a:rPr lang="en-US" i="1">
                                <a:effectLst/>
                                <a:latin typeface="Cambria Math" panose="02040503050406030204" pitchFamily="18" charset="0"/>
                                <a:ea typeface="Times New Roman"/>
                                <a:cs typeface="Times New Roman"/>
                              </a:rPr>
                            </m:ctrlPr>
                          </m:dPr>
                          <m:e>
                            <m:r>
                              <a:rPr lang="en-US" i="1">
                                <a:effectLst/>
                                <a:latin typeface="Cambria Math"/>
                                <a:ea typeface="Times New Roman"/>
                                <a:cs typeface="Times New Roman"/>
                              </a:rPr>
                              <m:t>𝑊𝐴𝐶𝐶</m:t>
                            </m:r>
                          </m:e>
                        </m:d>
                      </m:e>
                      <m:sup/>
                    </m:sSup>
                    <m:r>
                      <a:rPr lang="en-US" i="1">
                        <a:effectLst/>
                        <a:latin typeface="Cambria Math"/>
                        <a:ea typeface="Times New Roman"/>
                        <a:cs typeface="Times New Roman"/>
                      </a:rPr>
                      <m:t>=</m:t>
                    </m:r>
                    <m:r>
                      <a:rPr lang="en-US" i="1">
                        <a:effectLst/>
                        <a:latin typeface="Cambria Math"/>
                        <a:ea typeface="Times New Roman"/>
                        <a:cs typeface="Times New Roman"/>
                      </a:rPr>
                      <m:t>𝑊𝑑𝑟𝑑</m:t>
                    </m:r>
                    <m:r>
                      <a:rPr lang="en-US" i="1">
                        <a:effectLst/>
                        <a:latin typeface="Cambria Math"/>
                        <a:ea typeface="Times New Roman"/>
                        <a:cs typeface="Times New Roman"/>
                      </a:rPr>
                      <m:t>(1−</m:t>
                    </m:r>
                    <m:r>
                      <a:rPr lang="en-US" i="1">
                        <a:effectLst/>
                        <a:latin typeface="Cambria Math"/>
                        <a:ea typeface="Times New Roman"/>
                        <a:cs typeface="Times New Roman"/>
                      </a:rPr>
                      <m:t>𝑇</m:t>
                    </m:r>
                    <m:r>
                      <a:rPr lang="en-US" i="1">
                        <a:effectLst/>
                        <a:latin typeface="Cambria Math"/>
                        <a:ea typeface="Times New Roman"/>
                        <a:cs typeface="Times New Roman"/>
                      </a:rPr>
                      <m:t>)+</m:t>
                    </m:r>
                    <m:r>
                      <m:rPr>
                        <m:sty m:val="p"/>
                      </m:rPr>
                      <a:rPr lang="en-US">
                        <a:effectLst/>
                        <a:latin typeface="Cambria Math"/>
                        <a:ea typeface="Times New Roman"/>
                        <a:cs typeface="Times New Roman"/>
                      </a:rPr>
                      <m:t>Wprp</m:t>
                    </m:r>
                    <m:r>
                      <a:rPr lang="en-US" i="1">
                        <a:effectLst/>
                        <a:latin typeface="Cambria Math"/>
                        <a:ea typeface="Times New Roman"/>
                        <a:cs typeface="Times New Roman"/>
                      </a:rPr>
                      <m:t>+</m:t>
                    </m:r>
                    <m:r>
                      <m:rPr>
                        <m:sty m:val="p"/>
                      </m:rPr>
                      <a:rPr lang="en-US">
                        <a:effectLst/>
                        <a:latin typeface="Cambria Math"/>
                        <a:ea typeface="Times New Roman"/>
                        <a:cs typeface="Times New Roman"/>
                      </a:rPr>
                      <m:t>Wcrs</m:t>
                    </m:r>
                  </m:oMath>
                </a14:m>
                <a:endParaRPr lang="en-US" sz="2400" dirty="0">
                  <a:ea typeface="Times New Roman"/>
                  <a:cs typeface="Arial"/>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52400"/>
                <a:ext cx="8229600" cy="5973763"/>
              </a:xfrm>
              <a:blipFill>
                <a:blip r:embed="rId2"/>
                <a:stretch>
                  <a:fillRect l="-1407" r="-1778"/>
                </a:stretch>
              </a:blipFill>
            </p:spPr>
            <p:txBody>
              <a:bodyPr/>
              <a:lstStyle/>
              <a:p>
                <a:r>
                  <a:rPr lang="en-US">
                    <a:noFill/>
                  </a:rPr>
                  <a:t> </a:t>
                </a:r>
              </a:p>
            </p:txBody>
          </p:sp>
        </mc:Fallback>
      </mc:AlternateContent>
    </p:spTree>
    <p:extLst>
      <p:ext uri="{BB962C8B-B14F-4D97-AF65-F5344CB8AC3E}">
        <p14:creationId xmlns:p14="http://schemas.microsoft.com/office/powerpoint/2010/main" val="340940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solidFill>
                  <a:prstClr val="black"/>
                </a:solidFill>
                <a:latin typeface="Times New Roman"/>
                <a:ea typeface="Times New Roman"/>
                <a:cs typeface="Arial"/>
              </a:rPr>
              <a:t>Weighted Average Cost of Capital (WACC</a:t>
            </a:r>
            <a:r>
              <a:rPr lang="en-US" sz="2700" b="1" dirty="0" smtClean="0">
                <a:solidFill>
                  <a:prstClr val="black"/>
                </a:solidFill>
                <a:latin typeface="Times New Roman"/>
                <a:ea typeface="Times New Roman"/>
                <a:cs typeface="Arial"/>
              </a:rPr>
              <a:t>)</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28800"/>
            <a:ext cx="8229600" cy="3276599"/>
          </a:xfrm>
        </p:spPr>
      </p:pic>
    </p:spTree>
    <p:extLst>
      <p:ext uri="{BB962C8B-B14F-4D97-AF65-F5344CB8AC3E}">
        <p14:creationId xmlns:p14="http://schemas.microsoft.com/office/powerpoint/2010/main" val="164763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marL="0" marR="0">
              <a:lnSpc>
                <a:spcPct val="150000"/>
              </a:lnSpc>
              <a:spcBef>
                <a:spcPts val="0"/>
              </a:spcBef>
              <a:spcAft>
                <a:spcPts val="1000"/>
              </a:spcAft>
              <a:tabLst>
                <a:tab pos="457200" algn="l"/>
                <a:tab pos="920750" algn="l"/>
              </a:tabLst>
            </a:pPr>
            <a:r>
              <a:rPr lang="en-US" b="1" dirty="0">
                <a:latin typeface="Times New Roman"/>
                <a:ea typeface="Times New Roman"/>
                <a:cs typeface="Arial"/>
              </a:rPr>
              <a:t>After-Tax Cost of Debt, r d(1 -T):</a:t>
            </a:r>
            <a:r>
              <a:rPr lang="en-US" dirty="0">
                <a:latin typeface="Times New Roman"/>
                <a:ea typeface="Times New Roman"/>
                <a:cs typeface="Arial"/>
              </a:rPr>
              <a:t> The relevant cost of new debt, taking into account the tax deductibility of interest; used to calculate the WACC.</a:t>
            </a:r>
            <a:endParaRPr lang="en-US" sz="2400" dirty="0">
              <a:ea typeface="Times New Roman"/>
              <a:cs typeface="Arial"/>
            </a:endParaRPr>
          </a:p>
          <a:p>
            <a:pPr marL="0" marR="0">
              <a:lnSpc>
                <a:spcPct val="150000"/>
              </a:lnSpc>
              <a:spcBef>
                <a:spcPts val="0"/>
              </a:spcBef>
              <a:spcAft>
                <a:spcPts val="1000"/>
              </a:spcAft>
              <a:tabLst>
                <a:tab pos="457200" algn="l"/>
                <a:tab pos="571500" algn="l"/>
                <a:tab pos="920750" algn="l"/>
              </a:tabLst>
            </a:pPr>
            <a:r>
              <a:rPr lang="en-US" dirty="0">
                <a:latin typeface="Times New Roman"/>
                <a:ea typeface="Times New Roman"/>
                <a:cs typeface="Arial"/>
              </a:rPr>
              <a:t>	After-tax cost of debt=Interest rate -Tax savings</a:t>
            </a:r>
            <a:endParaRPr lang="en-US" sz="2400" dirty="0">
              <a:ea typeface="Times New Roman"/>
              <a:cs typeface="Arial"/>
            </a:endParaRPr>
          </a:p>
          <a:p>
            <a:pPr marL="0" marR="0">
              <a:lnSpc>
                <a:spcPct val="150000"/>
              </a:lnSpc>
              <a:spcBef>
                <a:spcPts val="0"/>
              </a:spcBef>
              <a:spcAft>
                <a:spcPts val="1000"/>
              </a:spcAft>
              <a:tabLst>
                <a:tab pos="920750" algn="l"/>
              </a:tabLst>
            </a:pPr>
            <a:r>
              <a:rPr lang="en-US" b="1" dirty="0">
                <a:latin typeface="Times New Roman"/>
                <a:ea typeface="Times New Roman"/>
                <a:cs typeface="Arial"/>
              </a:rPr>
              <a:t>Why is the after-tax cost of debt rather than the before-tax cost used to calculate the WACC?</a:t>
            </a:r>
            <a:endParaRPr lang="en-US" sz="2400" dirty="0">
              <a:ea typeface="Times New Roman"/>
              <a:cs typeface="Arial"/>
            </a:endParaRPr>
          </a:p>
          <a:p>
            <a:pPr marL="0" marR="0">
              <a:lnSpc>
                <a:spcPct val="150000"/>
              </a:lnSpc>
              <a:spcBef>
                <a:spcPts val="0"/>
              </a:spcBef>
              <a:spcAft>
                <a:spcPts val="1000"/>
              </a:spcAft>
              <a:tabLst>
                <a:tab pos="457200" algn="l"/>
                <a:tab pos="920750" algn="l"/>
              </a:tabLst>
            </a:pPr>
            <a:r>
              <a:rPr lang="en-US" dirty="0">
                <a:latin typeface="Times New Roman"/>
                <a:ea typeface="Times New Roman"/>
                <a:cs typeface="Arial"/>
              </a:rPr>
              <a:t>	Because we are interested in maximizing the value of the firm’s stock, and the stock price depends on after-tax cash flows, and because cash flows and rates of return should be calculated on a comparable basis, we adjust the interest rate downward to take account of debt’s preferential tax treatment.</a:t>
            </a:r>
            <a:endParaRPr lang="en-US" sz="2400" dirty="0">
              <a:ea typeface="Times New Roman"/>
              <a:cs typeface="Arial"/>
            </a:endParaRPr>
          </a:p>
          <a:p>
            <a:endParaRPr lang="en-US" dirty="0"/>
          </a:p>
        </p:txBody>
      </p:sp>
    </p:spTree>
    <p:extLst>
      <p:ext uri="{BB962C8B-B14F-4D97-AF65-F5344CB8AC3E}">
        <p14:creationId xmlns:p14="http://schemas.microsoft.com/office/powerpoint/2010/main" val="127720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609600"/>
                <a:ext cx="8229600" cy="5516563"/>
              </a:xfrm>
            </p:spPr>
            <p:txBody>
              <a:bodyPr>
                <a:normAutofit fontScale="25000" lnSpcReduction="20000"/>
              </a:bodyPr>
              <a:lstStyle/>
              <a:p>
                <a:pPr marL="914400" lvl="2" indent="0">
                  <a:lnSpc>
                    <a:spcPct val="150000"/>
                  </a:lnSpc>
                  <a:spcBef>
                    <a:spcPts val="0"/>
                  </a:spcBef>
                  <a:spcAft>
                    <a:spcPts val="1000"/>
                  </a:spcAft>
                  <a:buNone/>
                  <a:tabLst>
                    <a:tab pos="920750" algn="l"/>
                  </a:tabLst>
                </a:pPr>
                <a:r>
                  <a:rPr lang="en-US" sz="7400" b="1" dirty="0" smtClean="0">
                    <a:effectLst/>
                    <a:latin typeface="Times New Roman"/>
                    <a:ea typeface="Times New Roman"/>
                    <a:cs typeface="Arial"/>
                  </a:rPr>
                  <a:t>Cost </a:t>
                </a:r>
                <a:r>
                  <a:rPr lang="en-US" sz="7400" b="1" dirty="0">
                    <a:effectLst/>
                    <a:latin typeface="Times New Roman"/>
                    <a:ea typeface="Times New Roman"/>
                    <a:cs typeface="Arial"/>
                  </a:rPr>
                  <a:t>of Preferred Stock, </a:t>
                </a:r>
                <a:r>
                  <a:rPr lang="en-US" sz="7400" dirty="0">
                    <a:effectLst/>
                    <a:latin typeface="Times New Roman"/>
                    <a:ea typeface="Times New Roman"/>
                    <a:cs typeface="Arial"/>
                  </a:rPr>
                  <a:t>r p </a:t>
                </a:r>
                <a:endParaRPr lang="en-US" sz="7400" dirty="0" smtClean="0">
                  <a:effectLst/>
                  <a:latin typeface="Times New Roman"/>
                  <a:ea typeface="Times New Roman"/>
                  <a:cs typeface="Arial"/>
                </a:endParaRPr>
              </a:p>
              <a:p>
                <a:pPr marL="0" marR="0">
                  <a:lnSpc>
                    <a:spcPct val="150000"/>
                  </a:lnSpc>
                  <a:spcBef>
                    <a:spcPts val="0"/>
                  </a:spcBef>
                  <a:spcAft>
                    <a:spcPts val="1000"/>
                  </a:spcAft>
                  <a:tabLst>
                    <a:tab pos="920750" algn="l"/>
                  </a:tabLst>
                </a:pPr>
                <a14:m>
                  <m:oMath xmlns:m="http://schemas.openxmlformats.org/officeDocument/2006/math">
                    <m:r>
                      <a:rPr lang="en-US" sz="7400" b="1" i="1">
                        <a:effectLst/>
                        <a:latin typeface="Cambria Math"/>
                        <a:ea typeface="Times New Roman"/>
                        <a:cs typeface="Cambria Math"/>
                      </a:rPr>
                      <m:t>𝒓𝒑</m:t>
                    </m:r>
                    <m:r>
                      <a:rPr lang="en-US" sz="7400">
                        <a:effectLst/>
                        <a:latin typeface="Cambria Math"/>
                        <a:ea typeface="Times New Roman"/>
                        <a:cs typeface="Cambria Math"/>
                      </a:rPr>
                      <m:t>=</m:t>
                    </m:r>
                    <m:f>
                      <m:fPr>
                        <m:ctrlPr>
                          <a:rPr lang="en-US" sz="7400" i="1">
                            <a:effectLst/>
                            <a:latin typeface="Cambria Math" panose="02040503050406030204" pitchFamily="18" charset="0"/>
                            <a:ea typeface="Times New Roman"/>
                            <a:cs typeface="Times New Roman"/>
                          </a:rPr>
                        </m:ctrlPr>
                      </m:fPr>
                      <m:num>
                        <m:r>
                          <m:rPr>
                            <m:sty m:val="p"/>
                          </m:rPr>
                          <a:rPr lang="en-US" sz="7400">
                            <a:effectLst/>
                            <a:latin typeface="Cambria Math"/>
                            <a:ea typeface="Times New Roman"/>
                            <a:cs typeface="Cambria Math"/>
                          </a:rPr>
                          <m:t>Dp</m:t>
                        </m:r>
                      </m:num>
                      <m:den>
                        <m:r>
                          <m:rPr>
                            <m:sty m:val="p"/>
                          </m:rPr>
                          <a:rPr lang="en-US" sz="7400">
                            <a:effectLst/>
                            <a:latin typeface="Cambria Math"/>
                            <a:ea typeface="Times New Roman"/>
                            <a:cs typeface="Cambria Math"/>
                          </a:rPr>
                          <m:t>Pp</m:t>
                        </m:r>
                      </m:den>
                    </m:f>
                  </m:oMath>
                </a14:m>
                <a:endParaRPr lang="en-US" sz="7400" dirty="0">
                  <a:ea typeface="Times New Roman"/>
                  <a:cs typeface="Arial"/>
                </a:endParaRPr>
              </a:p>
              <a:p>
                <a:pPr marL="0" marR="0">
                  <a:lnSpc>
                    <a:spcPct val="150000"/>
                  </a:lnSpc>
                  <a:spcBef>
                    <a:spcPts val="0"/>
                  </a:spcBef>
                  <a:spcAft>
                    <a:spcPts val="1000"/>
                  </a:spcAft>
                </a:pPr>
                <a:r>
                  <a:rPr lang="en-US" sz="7400" b="1" dirty="0" smtClean="0">
                    <a:effectLst/>
                    <a:latin typeface="Times New Roman"/>
                    <a:ea typeface="Times New Roman"/>
                    <a:cs typeface="Arial"/>
                  </a:rPr>
                  <a:t>Cost </a:t>
                </a:r>
                <a:r>
                  <a:rPr lang="en-US" sz="7400" b="1" dirty="0">
                    <a:effectLst/>
                    <a:latin typeface="Times New Roman"/>
                    <a:ea typeface="Times New Roman"/>
                    <a:cs typeface="Arial"/>
                  </a:rPr>
                  <a:t>of Retained Earnings</a:t>
                </a:r>
                <a:r>
                  <a:rPr lang="en-US" sz="7400" dirty="0">
                    <a:effectLst/>
                    <a:latin typeface="Times New Roman"/>
                    <a:ea typeface="Times New Roman"/>
                    <a:cs typeface="Arial"/>
                  </a:rPr>
                  <a:t>, </a:t>
                </a:r>
                <a:r>
                  <a:rPr lang="en-US" sz="7400" dirty="0" err="1">
                    <a:effectLst/>
                    <a:latin typeface="Times New Roman"/>
                    <a:ea typeface="Times New Roman"/>
                    <a:cs typeface="Arial"/>
                  </a:rPr>
                  <a:t>rs</a:t>
                </a:r>
                <a:r>
                  <a:rPr lang="en-US" sz="7400" dirty="0">
                    <a:effectLst/>
                    <a:latin typeface="Times New Roman"/>
                    <a:ea typeface="Times New Roman"/>
                    <a:cs typeface="Arial"/>
                  </a:rPr>
                  <a:t> the rate of return required by stockholders on a firm’s common stock.</a:t>
                </a:r>
                <a:endParaRPr lang="en-US" sz="7400" dirty="0">
                  <a:ea typeface="Times New Roman"/>
                  <a:cs typeface="Arial"/>
                </a:endParaRPr>
              </a:p>
              <a:p>
                <a:pPr marL="0" marR="0">
                  <a:lnSpc>
                    <a:spcPct val="150000"/>
                  </a:lnSpc>
                  <a:spcBef>
                    <a:spcPts val="0"/>
                  </a:spcBef>
                  <a:spcAft>
                    <a:spcPts val="1000"/>
                  </a:spcAft>
                </a:pPr>
                <a:r>
                  <a:rPr lang="en-US" sz="7400" b="1" dirty="0">
                    <a:effectLst/>
                    <a:latin typeface="Times New Roman"/>
                    <a:ea typeface="Times New Roman"/>
                    <a:cs typeface="Arial"/>
                  </a:rPr>
                  <a:t>Cost of New Common Stock</a:t>
                </a:r>
                <a:r>
                  <a:rPr lang="en-US" sz="7400" dirty="0">
                    <a:effectLst/>
                    <a:latin typeface="Times New Roman"/>
                    <a:ea typeface="Times New Roman"/>
                    <a:cs typeface="Arial"/>
                  </a:rPr>
                  <a:t>, re The cost of external equity; based on the cost of retained earnings, but increased for flotation costs.</a:t>
                </a:r>
                <a:endParaRPr lang="en-US" sz="7400" dirty="0">
                  <a:ea typeface="Times New Roman"/>
                  <a:cs typeface="Arial"/>
                </a:endParaRPr>
              </a:p>
              <a:p>
                <a:pPr marL="0" marR="0">
                  <a:lnSpc>
                    <a:spcPct val="150000"/>
                  </a:lnSpc>
                  <a:spcBef>
                    <a:spcPts val="0"/>
                  </a:spcBef>
                  <a:spcAft>
                    <a:spcPts val="1000"/>
                  </a:spcAft>
                </a:pPr>
                <a:r>
                  <a:rPr lang="en-US" sz="7400" dirty="0">
                    <a:effectLst/>
                    <a:latin typeface="Times New Roman"/>
                    <a:ea typeface="Times New Roman"/>
                    <a:cs typeface="Arial"/>
                  </a:rPr>
                  <a:t>The firm needs to earn on its retained earnings at least as much as the stockholders themselves could earn on alternative investments of comparable risk.</a:t>
                </a:r>
                <a:endParaRPr lang="en-US" sz="7400" dirty="0">
                  <a:ea typeface="Times New Roman"/>
                  <a:cs typeface="Arial"/>
                </a:endParaRPr>
              </a:p>
              <a:p>
                <a:pPr marL="0" marR="0">
                  <a:lnSpc>
                    <a:spcPct val="150000"/>
                  </a:lnSpc>
                  <a:spcBef>
                    <a:spcPts val="0"/>
                  </a:spcBef>
                  <a:spcAft>
                    <a:spcPts val="1000"/>
                  </a:spcAft>
                </a:pPr>
                <a:r>
                  <a:rPr lang="en-US" sz="7400" dirty="0">
                    <a:effectLst/>
                    <a:latin typeface="Times New Roman"/>
                    <a:ea typeface="Times New Roman"/>
                    <a:cs typeface="Arial"/>
                  </a:rPr>
                  <a:t>Required rate of return=Expected rate of return</a:t>
                </a:r>
                <a:endParaRPr lang="en-US" sz="7400" dirty="0">
                  <a:ea typeface="Times New Roman"/>
                  <a:cs typeface="Arial"/>
                </a:endParaRPr>
              </a:p>
              <a:p>
                <a:pPr marL="0" marR="0">
                  <a:lnSpc>
                    <a:spcPct val="150000"/>
                  </a:lnSpc>
                  <a:spcBef>
                    <a:spcPts val="0"/>
                  </a:spcBef>
                  <a:spcAft>
                    <a:spcPts val="1000"/>
                  </a:spcAft>
                </a:pPr>
                <a14:m>
                  <m:oMath xmlns:m="http://schemas.openxmlformats.org/officeDocument/2006/math">
                    <m:r>
                      <a:rPr lang="en-US" sz="7400" b="1" i="1">
                        <a:effectLst/>
                        <a:latin typeface="Cambria Math"/>
                        <a:ea typeface="Times New Roman"/>
                        <a:cs typeface="Times New Roman"/>
                      </a:rPr>
                      <m:t>𝐫𝐬</m:t>
                    </m:r>
                    <m:r>
                      <a:rPr lang="en-US" sz="7400" i="1">
                        <a:effectLst/>
                        <a:latin typeface="Cambria Math"/>
                        <a:ea typeface="Times New Roman"/>
                        <a:cs typeface="Times New Roman"/>
                      </a:rPr>
                      <m:t>=</m:t>
                    </m:r>
                    <m:f>
                      <m:fPr>
                        <m:ctrlPr>
                          <a:rPr lang="en-US" sz="7400" i="1">
                            <a:effectLst/>
                            <a:latin typeface="Cambria Math" panose="02040503050406030204" pitchFamily="18" charset="0"/>
                            <a:ea typeface="Times New Roman"/>
                            <a:cs typeface="Times New Roman"/>
                          </a:rPr>
                        </m:ctrlPr>
                      </m:fPr>
                      <m:num>
                        <m:r>
                          <a:rPr lang="en-US" sz="7400" i="1">
                            <a:effectLst/>
                            <a:latin typeface="Cambria Math"/>
                            <a:ea typeface="Times New Roman"/>
                            <a:cs typeface="Times New Roman"/>
                          </a:rPr>
                          <m:t>𝐷</m:t>
                        </m:r>
                        <m:r>
                          <a:rPr lang="en-US" sz="7400" i="1">
                            <a:effectLst/>
                            <a:latin typeface="Cambria Math"/>
                            <a:ea typeface="Times New Roman"/>
                            <a:cs typeface="Times New Roman"/>
                          </a:rPr>
                          <m:t>1</m:t>
                        </m:r>
                      </m:num>
                      <m:den>
                        <m:r>
                          <a:rPr lang="en-US" sz="7400" i="1">
                            <a:effectLst/>
                            <a:latin typeface="Cambria Math"/>
                            <a:ea typeface="Times New Roman"/>
                            <a:cs typeface="Times New Roman"/>
                          </a:rPr>
                          <m:t>𝑃</m:t>
                        </m:r>
                        <m:r>
                          <a:rPr lang="en-US" sz="7400" i="1">
                            <a:effectLst/>
                            <a:latin typeface="Cambria Math"/>
                            <a:ea typeface="Times New Roman"/>
                            <a:cs typeface="Times New Roman"/>
                          </a:rPr>
                          <m:t>0</m:t>
                        </m:r>
                      </m:den>
                    </m:f>
                    <m:r>
                      <a:rPr lang="en-US" sz="7400" i="1">
                        <a:effectLst/>
                        <a:latin typeface="Cambria Math"/>
                        <a:ea typeface="Times New Roman"/>
                        <a:cs typeface="Times New Roman"/>
                      </a:rPr>
                      <m:t>+</m:t>
                    </m:r>
                    <m:r>
                      <m:rPr>
                        <m:sty m:val="p"/>
                      </m:rPr>
                      <a:rPr lang="en-US" sz="7400">
                        <a:effectLst/>
                        <a:latin typeface="Cambria Math"/>
                        <a:ea typeface="Times New Roman"/>
                        <a:cs typeface="Times New Roman"/>
                      </a:rPr>
                      <m:t>g</m:t>
                    </m:r>
                  </m:oMath>
                </a14:m>
                <a:endParaRPr lang="en-US" sz="7400" dirty="0">
                  <a:ea typeface="Times New Roman"/>
                  <a:cs typeface="Arial"/>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609600"/>
                <a:ext cx="8229600" cy="5516563"/>
              </a:xfrm>
              <a:blipFill>
                <a:blip r:embed="rId2"/>
                <a:stretch>
                  <a:fillRect l="-667" r="-370"/>
                </a:stretch>
              </a:blipFill>
            </p:spPr>
            <p:txBody>
              <a:bodyPr/>
              <a:lstStyle/>
              <a:p>
                <a:r>
                  <a:rPr lang="en-US">
                    <a:noFill/>
                  </a:rPr>
                  <a:t> </a:t>
                </a:r>
              </a:p>
            </p:txBody>
          </p:sp>
        </mc:Fallback>
      </mc:AlternateContent>
    </p:spTree>
    <p:extLst>
      <p:ext uri="{BB962C8B-B14F-4D97-AF65-F5344CB8AC3E}">
        <p14:creationId xmlns:p14="http://schemas.microsoft.com/office/powerpoint/2010/main" val="354892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533400"/>
                <a:ext cx="8229600" cy="5592763"/>
              </a:xfrm>
            </p:spPr>
            <p:txBody>
              <a:bodyPr/>
              <a:lstStyle/>
              <a:p>
                <a:pPr marL="0" marR="0">
                  <a:lnSpc>
                    <a:spcPct val="115000"/>
                  </a:lnSpc>
                  <a:spcBef>
                    <a:spcPts val="0"/>
                  </a:spcBef>
                  <a:spcAft>
                    <a:spcPts val="1000"/>
                  </a:spcAft>
                </a:pPr>
                <a:r>
                  <a:rPr lang="en-US" dirty="0">
                    <a:latin typeface="Times New Roman"/>
                    <a:ea typeface="Times New Roman"/>
                    <a:cs typeface="Arial"/>
                  </a:rPr>
                  <a:t>Cost of equity from new stock issues </a:t>
                </a:r>
                <a:r>
                  <a:rPr lang="en-US" dirty="0" smtClean="0">
                    <a:latin typeface="Times New Roman"/>
                    <a:ea typeface="Times New Roman"/>
                    <a:cs typeface="Arial"/>
                  </a:rPr>
                  <a:t>=</a:t>
                </a:r>
              </a:p>
              <a:p>
                <a:pPr marL="0" marR="0" indent="0">
                  <a:lnSpc>
                    <a:spcPct val="115000"/>
                  </a:lnSpc>
                  <a:spcBef>
                    <a:spcPts val="0"/>
                  </a:spcBef>
                  <a:spcAft>
                    <a:spcPts val="1000"/>
                  </a:spcAft>
                  <a:buNone/>
                </a:pPr>
                <a:r>
                  <a:rPr lang="en-US" dirty="0">
                    <a:latin typeface="Times New Roman"/>
                    <a:ea typeface="Times New Roman"/>
                    <a:cs typeface="Arial"/>
                  </a:rPr>
                  <a:t> </a:t>
                </a:r>
                <a:r>
                  <a:rPr lang="en-US" dirty="0" smtClean="0">
                    <a:latin typeface="Times New Roman"/>
                    <a:ea typeface="Times New Roman"/>
                    <a:cs typeface="Arial"/>
                  </a:rPr>
                  <a:t>              </a:t>
                </a:r>
                <a:r>
                  <a:rPr lang="en-US" dirty="0" smtClean="0">
                    <a:latin typeface="Times New Roman"/>
                    <a:ea typeface="Times New Roman"/>
                    <a:cs typeface="Arial"/>
                  </a:rPr>
                  <a:t> </a:t>
                </a:r>
                <a:r>
                  <a:rPr lang="en-US" dirty="0">
                    <a:latin typeface="Times New Roman"/>
                    <a:ea typeface="Times New Roman"/>
                    <a:cs typeface="Arial"/>
                  </a:rPr>
                  <a:t>re = </a:t>
                </a:r>
                <a14:m>
                  <m:oMath xmlns:m="http://schemas.openxmlformats.org/officeDocument/2006/math">
                    <m:f>
                      <m:fPr>
                        <m:ctrlPr>
                          <a:rPr lang="en-US" i="1">
                            <a:effectLst/>
                            <a:latin typeface="Cambria Math" panose="02040503050406030204" pitchFamily="18" charset="0"/>
                            <a:ea typeface="Times New Roman"/>
                            <a:cs typeface="Times New Roman"/>
                          </a:rPr>
                        </m:ctrlPr>
                      </m:fPr>
                      <m:num>
                        <m:r>
                          <a:rPr lang="en-US" i="1">
                            <a:effectLst/>
                            <a:latin typeface="Cambria Math"/>
                            <a:ea typeface="Times New Roman"/>
                            <a:cs typeface="Times New Roman"/>
                          </a:rPr>
                          <m:t>𝐷</m:t>
                        </m:r>
                        <m:r>
                          <a:rPr lang="en-US" i="1">
                            <a:effectLst/>
                            <a:latin typeface="Cambria Math"/>
                            <a:ea typeface="Times New Roman"/>
                            <a:cs typeface="Times New Roman"/>
                          </a:rPr>
                          <m:t>1</m:t>
                        </m:r>
                      </m:num>
                      <m:den>
                        <m:r>
                          <a:rPr lang="en-US" i="1">
                            <a:effectLst/>
                            <a:latin typeface="Cambria Math"/>
                            <a:ea typeface="Times New Roman"/>
                            <a:cs typeface="Times New Roman"/>
                          </a:rPr>
                          <m:t>𝑃</m:t>
                        </m:r>
                        <m:d>
                          <m:dPr>
                            <m:ctrlPr>
                              <a:rPr lang="en-US" i="1">
                                <a:effectLst/>
                                <a:latin typeface="Cambria Math" panose="02040503050406030204" pitchFamily="18" charset="0"/>
                                <a:ea typeface="Times New Roman"/>
                                <a:cs typeface="Times New Roman"/>
                              </a:rPr>
                            </m:ctrlPr>
                          </m:dPr>
                          <m:e>
                            <m:r>
                              <a:rPr lang="en-US">
                                <a:effectLst/>
                                <a:latin typeface="Cambria Math"/>
                                <a:ea typeface="Times New Roman"/>
                                <a:cs typeface="Times New Roman"/>
                              </a:rPr>
                              <m:t>1</m:t>
                            </m:r>
                            <m:r>
                              <a:rPr lang="en-US" i="1">
                                <a:effectLst/>
                                <a:latin typeface="Cambria Math"/>
                                <a:ea typeface="Times New Roman"/>
                                <a:cs typeface="Times New Roman"/>
                              </a:rPr>
                              <m:t>−</m:t>
                            </m:r>
                            <m:r>
                              <m:rPr>
                                <m:sty m:val="p"/>
                              </m:rPr>
                              <a:rPr lang="en-US">
                                <a:effectLst/>
                                <a:latin typeface="Cambria Math"/>
                                <a:ea typeface="Times New Roman"/>
                                <a:cs typeface="Times New Roman"/>
                              </a:rPr>
                              <m:t>F</m:t>
                            </m:r>
                          </m:e>
                        </m:d>
                      </m:den>
                    </m:f>
                    <m:r>
                      <a:rPr lang="en-US" i="1">
                        <a:effectLst/>
                        <a:latin typeface="Cambria Math"/>
                        <a:ea typeface="Times New Roman"/>
                        <a:cs typeface="Times New Roman"/>
                      </a:rPr>
                      <m:t>+</m:t>
                    </m:r>
                    <m:r>
                      <m:rPr>
                        <m:sty m:val="p"/>
                      </m:rPr>
                      <a:rPr lang="en-US">
                        <a:effectLst/>
                        <a:latin typeface="Cambria Math"/>
                        <a:ea typeface="Times New Roman"/>
                        <a:cs typeface="Times New Roman"/>
                      </a:rPr>
                      <m:t>g</m:t>
                    </m:r>
                  </m:oMath>
                </a14:m>
                <a:endParaRPr lang="en-US" sz="2400" dirty="0" smtClean="0">
                  <a:ea typeface="Times New Roman"/>
                  <a:cs typeface="Arial"/>
                </a:endParaRPr>
              </a:p>
              <a:p>
                <a:pPr marL="0" marR="0">
                  <a:lnSpc>
                    <a:spcPct val="115000"/>
                  </a:lnSpc>
                  <a:spcBef>
                    <a:spcPts val="0"/>
                  </a:spcBef>
                  <a:spcAft>
                    <a:spcPts val="1000"/>
                  </a:spcAft>
                </a:pPr>
                <a:r>
                  <a:rPr lang="en-US" dirty="0">
                    <a:latin typeface="Times New Roman"/>
                    <a:ea typeface="Times New Roman"/>
                    <a:cs typeface="Arial"/>
                  </a:rPr>
                  <a:t>Here </a:t>
                </a:r>
                <a:r>
                  <a:rPr lang="en-US" b="1" dirty="0">
                    <a:latin typeface="Times New Roman"/>
                    <a:ea typeface="Times New Roman"/>
                    <a:cs typeface="Arial"/>
                  </a:rPr>
                  <a:t>F</a:t>
                </a:r>
                <a:r>
                  <a:rPr lang="en-US" dirty="0">
                    <a:latin typeface="Times New Roman"/>
                    <a:ea typeface="Times New Roman"/>
                    <a:cs typeface="Arial"/>
                  </a:rPr>
                  <a:t> is the percentage flotation cost required to sell the new stock, so P0(1 - F)is the net price per share received by the company.</a:t>
                </a:r>
                <a:endParaRPr lang="en-US" dirty="0">
                  <a:ea typeface="Times New Roman"/>
                  <a:cs typeface="Arial"/>
                </a:endParaRPr>
              </a:p>
              <a:p>
                <a:pPr marL="0" marR="0">
                  <a:lnSpc>
                    <a:spcPct val="115000"/>
                  </a:lnSpc>
                  <a:spcBef>
                    <a:spcPts val="0"/>
                  </a:spcBef>
                  <a:spcAft>
                    <a:spcPts val="1000"/>
                  </a:spcAft>
                </a:pPr>
                <a:r>
                  <a:rPr lang="en-US" b="1" dirty="0">
                    <a:latin typeface="Times New Roman"/>
                    <a:ea typeface="Times New Roman"/>
                    <a:cs typeface="Arial"/>
                  </a:rPr>
                  <a:t>Flotation Cost:</a:t>
                </a:r>
                <a:r>
                  <a:rPr lang="en-US" dirty="0">
                    <a:latin typeface="Times New Roman"/>
                    <a:ea typeface="Times New Roman"/>
                    <a:cs typeface="Arial"/>
                  </a:rPr>
                  <a:t> F The percentage cost of issuing new common stock.</a:t>
                </a:r>
                <a:endParaRPr lang="en-US" dirty="0">
                  <a:ea typeface="Times New Roman"/>
                  <a:cs typeface="Arial"/>
                </a:endParaRPr>
              </a:p>
              <a:p>
                <a:pPr marL="0" marR="0">
                  <a:lnSpc>
                    <a:spcPct val="115000"/>
                  </a:lnSpc>
                  <a:spcBef>
                    <a:spcPts val="0"/>
                  </a:spcBef>
                  <a:spcAft>
                    <a:spcPts val="1000"/>
                  </a:spcAft>
                </a:pPr>
                <a:endParaRPr lang="en-US" dirty="0">
                  <a:ea typeface="Times New Roman"/>
                  <a:cs typeface="Arial"/>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533400"/>
                <a:ext cx="8229600" cy="5592763"/>
              </a:xfrm>
              <a:blipFill>
                <a:blip r:embed="rId2"/>
                <a:stretch>
                  <a:fillRect l="-1852" t="-981" r="-2593"/>
                </a:stretch>
              </a:blipFill>
            </p:spPr>
            <p:txBody>
              <a:bodyPr/>
              <a:lstStyle/>
              <a:p>
                <a:r>
                  <a:rPr lang="en-US">
                    <a:noFill/>
                  </a:rPr>
                  <a:t> </a:t>
                </a:r>
              </a:p>
            </p:txBody>
          </p:sp>
        </mc:Fallback>
      </mc:AlternateContent>
    </p:spTree>
    <p:extLst>
      <p:ext uri="{BB962C8B-B14F-4D97-AF65-F5344CB8AC3E}">
        <p14:creationId xmlns:p14="http://schemas.microsoft.com/office/powerpoint/2010/main" val="3600046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1019</Words>
  <Application>Microsoft Office PowerPoint</Application>
  <PresentationFormat>On-screen Show (4:3)</PresentationFormat>
  <Paragraphs>48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Times New Roman</vt:lpstr>
      <vt:lpstr>Office Theme</vt:lpstr>
      <vt:lpstr>Chapter three</vt:lpstr>
      <vt:lpstr>PowerPoint Presentation</vt:lpstr>
      <vt:lpstr>Types of capital</vt:lpstr>
      <vt:lpstr>PowerPoint Presentation</vt:lpstr>
      <vt:lpstr>PowerPoint Presentation</vt:lpstr>
      <vt:lpstr>Weighted Average Cost of Capital (WACC)</vt:lpstr>
      <vt:lpstr>PowerPoint Presentation</vt:lpstr>
      <vt:lpstr>PowerPoint Presentation</vt:lpstr>
      <vt:lpstr>PowerPoint Presentation</vt:lpstr>
      <vt:lpstr>PowerPoint Presentation</vt:lpstr>
      <vt:lpstr>PowerPoint Presentation</vt:lpstr>
      <vt:lpstr>Factors that affect WACC</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dc:title>
  <dc:creator>Hossam Kamal</dc:creator>
  <cp:lastModifiedBy>Yasmeen TG</cp:lastModifiedBy>
  <cp:revision>9</cp:revision>
  <dcterms:created xsi:type="dcterms:W3CDTF">2006-08-16T00:00:00Z</dcterms:created>
  <dcterms:modified xsi:type="dcterms:W3CDTF">2024-10-26T16:09:37Z</dcterms:modified>
</cp:coreProperties>
</file>